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5" r:id="rId3"/>
    <p:sldId id="322" r:id="rId4"/>
    <p:sldId id="324" r:id="rId5"/>
    <p:sldId id="325" r:id="rId6"/>
    <p:sldId id="348" r:id="rId7"/>
    <p:sldId id="319" r:id="rId8"/>
    <p:sldId id="321" r:id="rId9"/>
    <p:sldId id="302" r:id="rId10"/>
    <p:sldId id="303" r:id="rId11"/>
    <p:sldId id="300" r:id="rId12"/>
    <p:sldId id="333" r:id="rId13"/>
    <p:sldId id="334" r:id="rId14"/>
    <p:sldId id="335" r:id="rId15"/>
    <p:sldId id="338" r:id="rId16"/>
    <p:sldId id="355" r:id="rId17"/>
    <p:sldId id="351" r:id="rId18"/>
    <p:sldId id="352" r:id="rId19"/>
    <p:sldId id="350" r:id="rId20"/>
    <p:sldId id="349" r:id="rId21"/>
    <p:sldId id="345" r:id="rId22"/>
    <p:sldId id="346" r:id="rId23"/>
    <p:sldId id="347" r:id="rId24"/>
    <p:sldId id="354" r:id="rId25"/>
    <p:sldId id="275" r:id="rId2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9"/>
    <a:srgbClr val="F0CC17"/>
    <a:srgbClr val="86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77592" autoAdjust="0"/>
  </p:normalViewPr>
  <p:slideViewPr>
    <p:cSldViewPr snapToObjects="1">
      <p:cViewPr>
        <p:scale>
          <a:sx n="68" d="100"/>
          <a:sy n="68" d="100"/>
        </p:scale>
        <p:origin x="-2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852578D-0ABD-4528-A16A-BCF5234341F8}" type="datetimeFigureOut">
              <a:rPr lang="hr-HR" smtClean="0"/>
              <a:t>25.01.2017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C6C4F815-0BFE-4C05-BC05-B5BEB60C6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70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8884D21-7A05-466A-96A0-4A397ABC7796}" type="datetimeFigureOut">
              <a:rPr lang="hr-HR" smtClean="0"/>
              <a:t>25.01.2017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88EA94B-C052-4577-89A1-E3C1A52E08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A94B-C052-4577-89A1-E3C1A52E08A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47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A94B-C052-4577-89A1-E3C1A52E08A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41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E315-0205-4963-9A40-FFF4D411EA64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69CC-5836-4947-86F1-9915AB88EC0F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84B8-DBBC-469D-A98D-31E4E3F607E0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C21C-A36E-40E7-AD75-EA05BFF02EF2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640D-D389-4A74-824A-79E1DC69FE90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AEE4-29F1-41B2-962D-1AA214924FA4}" type="datetime1">
              <a:rPr lang="sr-Latn-RS" smtClean="0"/>
              <a:t>25.1.2017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5034-5D08-47DA-8833-6F43AC83F3EA}" type="datetime1">
              <a:rPr lang="sr-Latn-RS" smtClean="0"/>
              <a:t>25.1.2017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0E17-2B96-43BA-96D3-5669C52DF5A0}" type="datetime1">
              <a:rPr lang="sr-Latn-RS" smtClean="0"/>
              <a:t>25.1.2017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31C3-5D48-4AD0-8772-0D139AE84E8A}" type="datetime1">
              <a:rPr lang="sr-Latn-RS" smtClean="0"/>
              <a:t>25.1.2017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9926-1BFD-4DCE-AAF5-B000ACF088D2}" type="datetime1">
              <a:rPr lang="sr-Latn-RS" smtClean="0"/>
              <a:t>25.1.2017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513A-318A-4228-B29B-9E708D09F40D}" type="datetime1">
              <a:rPr lang="sr-Latn-RS" smtClean="0"/>
              <a:t>25.1.2017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3F71-CB20-4491-9B46-869384BCA8D0}" type="datetime1">
              <a:rPr lang="sr-Latn-RS" smtClean="0"/>
              <a:t>25.1.2017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A73-0E23-F547-B0AA-7F19FDD9871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69" y="1905001"/>
            <a:ext cx="2330413" cy="4953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" y="5589240"/>
            <a:ext cx="7504329" cy="12687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42245" y="3501008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5610" y="1776979"/>
            <a:ext cx="478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Energetska obnova zgrada i korištenje obnovljivih izvora energije u javnim ustanovama koje obavljaju djelatnost odgoja i obrazovanja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AutoShape 8" descr="https://image.freepik.com/free-vector/blue-buildings_23-21475052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517674" y="2990135"/>
            <a:ext cx="5294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kern="1000" dirty="0">
                <a:solidFill>
                  <a:srgbClr val="FF0000"/>
                </a:solidFill>
              </a:rPr>
              <a:t>POSTUPCI </a:t>
            </a:r>
            <a:r>
              <a:rPr lang="hr-HR" sz="3200" b="1" kern="1000" dirty="0" smtClean="0">
                <a:solidFill>
                  <a:srgbClr val="FF0000"/>
                </a:solidFill>
              </a:rPr>
              <a:t> JAVNE NABAVE </a:t>
            </a:r>
            <a:r>
              <a:rPr lang="hr-HR" sz="3200" b="1" kern="1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hr-HR" sz="3200" kern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pic>
        <p:nvPicPr>
          <p:cNvPr id="15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sp>
        <p:nvSpPr>
          <p:cNvPr id="18" name="Rectangle 5"/>
          <p:cNvSpPr/>
          <p:nvPr/>
        </p:nvSpPr>
        <p:spPr>
          <a:xfrm>
            <a:off x="305948" y="1776979"/>
            <a:ext cx="2321836" cy="2372101"/>
          </a:xfrm>
          <a:prstGeom prst="rect">
            <a:avLst/>
          </a:prstGeom>
          <a:solidFill>
            <a:srgbClr val="008F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FOND ZA ZAŠTITU OKOLIŠA I ENERGETSKU UČINKOVITOST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2" descr="paper clip priorite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9" y="1122114"/>
            <a:ext cx="914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627784" y="3595542"/>
            <a:ext cx="4735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TEMELJEM JAVNOG POZIVA MINISTARSTVA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GRADITELJSTVA I PROSTORNOG UREĐENJA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https://dozvola.mgipu.hr/DozvolaThemeJavno-theme/images/custom/grb_hrvatsk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4405" y="380040"/>
            <a:ext cx="399444" cy="5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niOkvir 21"/>
          <p:cNvSpPr txBox="1"/>
          <p:nvPr/>
        </p:nvSpPr>
        <p:spPr>
          <a:xfrm>
            <a:off x="7213158" y="416679"/>
            <a:ext cx="187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HRVATSKA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graditeljstva i 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prostornoga uređenja</a:t>
            </a:r>
            <a:endParaRPr lang="hr-HR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Slikovni rezulta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466" y="4393683"/>
            <a:ext cx="1777926" cy="15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Ocjenjivanje ponuda i odabir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266" name="Picture 2" descr="http://www.eubusiness.com/news-eu/procurement-eu-18hc/image_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61" y="5303353"/>
            <a:ext cx="1590654" cy="15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1" y="942264"/>
            <a:ext cx="826569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Osigurati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stručne osobe ovisno o predmetu nabave (po potrebi i neovisne), ne moraju biti zaposlenici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naručitelja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Najmanje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edan ovlašteni predstavnik javnog naručitelja koji posjeduje važeći certifikat u području javne nabave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Analiza ponuda prema uvjetima iz DZN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: 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Traženi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uvjeti i dokumenti 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Isključenje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 odbijanje ponuditelja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Zapisnik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pregledu i ocjeni ponuda</a:t>
            </a:r>
          </a:p>
          <a:p>
            <a:pPr marL="7429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Odluka o odabiru ili odluka o poništenju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postupka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u="sng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Pohranjivanje dokumentacije</a:t>
            </a:r>
            <a:endParaRPr lang="hr-HR" sz="2400" u="sng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>
              <a:spcBef>
                <a:spcPts val="600"/>
              </a:spcBef>
              <a:buClr>
                <a:srgbClr val="008B39"/>
              </a:buClr>
            </a:pP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268" name="Picture 4" descr="http://modelocartas.com/wp-content/uploads/2015/04/cancel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92" y="5728190"/>
            <a:ext cx="1317626" cy="7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pic>
        <p:nvPicPr>
          <p:cNvPr id="8194" name="Picture 2" descr="http://www.intercitypost.com/sites/intercitypost/files/images/st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792" y="190271"/>
            <a:ext cx="1751838" cy="17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Nedopuštena postupanja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3340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eliminacija natjecatelja / ponuditelja na temelju nezakonitih kriterija odabira, 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nejednako postupanje prema ponuditeljima tijekom ocjenjivanja,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prihvaćanje ponuditelja koji su trebali biti eliminirani u fazi odabira ponuditelja,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izmjena ponuda tijekom ocjenjivanja,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pregovaranje tijekom postupka 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pregleda i ocjene ponude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pogreške u izračunu pri zbrajanju bodova i rangiranju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ponuda</a:t>
            </a:r>
          </a:p>
          <a:p>
            <a:pPr marL="285750" lvl="1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obvezna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provjera računske ispravnosti troškovnika i  zahtjev za prihvaćanjem ispravka računske pogreške u dopuštenom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roku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odbijanje neuobičajeno niskih ponuda bez opravdanja / eliminacija ponuda zbog preniske cijene, iako za to nisu unaprijed utvrđeni kriteriji ili metodologija, potrebno pojašnjenje prije odbijanja radi nisko ponuđene cijene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- svakako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to naznačiti 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DZN</a:t>
            </a: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NEPRAVILNOSTI I PRIJEVARE U JN - COCOF (Smjernice Europske Komisije za utvrđivanje financijskih ispravaka)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4" y="1003767"/>
            <a:ext cx="8198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Smjernice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 utvrđivanje financijskih ispravaka koje u slučaju nepoštovanja pravila o javnoj nabavi Komisija primjenjuje na izdatke koje u okviru podijeljenog upravljanja financira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Unija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Postotci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financijskih korekcija (5 , 10, 25 i 100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%)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,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vezane za javnu nabavu (COCOF guide)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-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kad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nije moguće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utvrditi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financijske implikacije nepravilnosti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Najveći postotak prijavljenih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nepravilnosti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u postupcima JN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Tijekom ex post kontrole nabave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Zaštita Europskih sredstava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se može definirati kao namjerno počinjena nepravilnost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Korupcija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podrazumijeva sporazum između barem dvaju partnera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neku vrstu 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mita/plaćanja/koristi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vi-VN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24660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Nepravilnosti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86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endParaRPr lang="hr-H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008B39"/>
              </a:buClr>
            </a:pP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Prijevara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se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može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dogoditi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 slijedećim slučajevima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: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008B39"/>
              </a:buClr>
            </a:pPr>
            <a:endParaRPr lang="vi-VN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Namjerna manipulacija računima i situacijama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Pronevjera materijalne ili nematerijalne imovine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Manipulacija ponudama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Neopravdano napuhivanje cijena i troškova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Zaobilaženje procedura javne nabave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Frizirani računi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Isporuka niže kvalitete od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ugovorene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Nepravilnosti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293" y="1016946"/>
            <a:ext cx="7818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endParaRPr lang="hr-H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008B39"/>
              </a:buClr>
            </a:pPr>
            <a:endParaRPr lang="hr-H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>
              <a:buClr>
                <a:srgbClr val="008B39"/>
              </a:buClr>
            </a:pP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Korupcija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se može pojaviti u slijedećim situacijama: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Sukob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interesa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Davanje ili primanje mita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 utjecaj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Ucjena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Krađa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Neopravdani troškovi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Krivotvorenje</a:t>
            </a:r>
          </a:p>
          <a:p>
            <a:pPr marL="285750" indent="-285750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Nepotizam i pogodovanje</a:t>
            </a: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812086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</a:rPr>
              <a:t>Najjeftinije nije najbolje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•Ekonomski najpovoljnija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ponuda-jedini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kriterij za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odabir od 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1.7.2017. g.</a:t>
            </a:r>
            <a:endParaRPr lang="hr-HR" sz="2400" dirty="0">
              <a:solidFill>
                <a:srgbClr val="FF0000"/>
              </a:solidFill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•Ponder cijene ograničili na max. 90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•10% mora biti kvalitativni kriteriji</a:t>
            </a:r>
          </a:p>
          <a:p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•Iznimno, cijena 100%: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–pregovarački postupak bez prethodne objave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–ugovori na temelju okvirnog sporazuma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–društvene i druge posebne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usluge ( bivše  usluge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II.B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–nabava za potrebe obrane i sigurnosti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–nabava za potrebe DMKU RH u inozemstvu</a:t>
            </a: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60" y="1139566"/>
            <a:ext cx="81641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kraći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rokovi za dostavu ponuda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( 35 dana VV, 20 dana MV)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smanjuje se visina jamstva za ozbiljnost ponude s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5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% na 3%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visina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jamstva za uredno izvršenje ugovora smije iznositi najviše 10% vrijednosti sklopljenog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ugovora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obavezna objava na web stranici  internog akta o jednostavnoj nabavi</a:t>
            </a:r>
            <a:endParaRPr lang="hr-HR" sz="2400" b="1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nova izuzeća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od primjene zakona (određene vrste pravnih usluga te zajmovi, odnosno krediti)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novi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prekršaji : </a:t>
            </a: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donesena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odluka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odabiru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potpisivan ugovor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 roku 30 dana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889200" lvl="1" indent="-457200">
              <a:buClr>
                <a:srgbClr val="008B39"/>
              </a:buCl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nije objavljen ugovor u roku od 30 dana od sklapanja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20316" y="620688"/>
            <a:ext cx="845161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Europska jedinstvena dokumentacija o nabavi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–ESPD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ESPD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je izjava GS -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preliminarni dokaz umjesto potvrda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tijela javne vlasti ili sl., a kojima GS potvrđuje da: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. ne postoje osnove za isključenje–obvezne i fakultativne,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. ispunjava tražene kriterije za odabir GS,</a:t>
            </a:r>
          </a:p>
          <a:p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ispunjava objektivna pravila i kriterije određene za smanjenje broja sposobnih natjecatelja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ESPD navode se </a:t>
            </a:r>
            <a:r>
              <a:rPr lang="hr-HR" sz="2400" b="1" i="1" dirty="0">
                <a:solidFill>
                  <a:schemeClr val="accent1">
                    <a:lumMod val="75000"/>
                  </a:schemeClr>
                </a:solidFill>
              </a:rPr>
              <a:t>izdavatelji popratnih dokumenata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te ona sadržava </a:t>
            </a:r>
            <a:r>
              <a:rPr lang="hr-HR" sz="2400" b="1" i="1" dirty="0" smtClean="0">
                <a:solidFill>
                  <a:schemeClr val="accent1">
                    <a:lumMod val="75000"/>
                  </a:schemeClr>
                </a:solidFill>
              </a:rPr>
              <a:t>izjavu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će GS moći, na zahtjev i bez odgode, naručitelju dostaviti te dokumente.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Ako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naručitelj može dobiti popratne dokumente izravno, pristupanjem bazi podataka, GS u ESPD-u navodi potrebne podatke, npr.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Internet adresa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baze podataka, identifikacijski podaci i izjava o pristanku, ako je potrebno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40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20316" y="889844"/>
            <a:ext cx="80121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Provjera podataka 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navedenih u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ESPD-u</a:t>
            </a:r>
          </a:p>
          <a:p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Naručitelj </a:t>
            </a:r>
            <a:r>
              <a:rPr lang="hr-HR" sz="2400" b="1" i="1" dirty="0">
                <a:solidFill>
                  <a:schemeClr val="accent1">
                    <a:lumMod val="75000"/>
                  </a:schemeClr>
                </a:solidFill>
              </a:rPr>
              <a:t>može,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u bilo kojem trenutku tijekom postupka,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provjeriti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informacije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navedene u ESPD-u:</a:t>
            </a:r>
          </a:p>
          <a:p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kod nadležnog tijela za vođenje službene evidencije o tim podacima (npr. kaznena evidencija) sukladno posebnom propisu i zatražiti izdavanje potvrde o tome, </a:t>
            </a: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uvidom u popratne dokumente ili dokaze koje već posjeduje, ili 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izravnim pristupom e-sredstvima komunikacije besplatnoj nacionalnoj bazi podataka. </a:t>
            </a: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-(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ako se ne može obaviti provjera ili ishoditi potvrda) naručitelj može zahtijevati od GS-a da u primjerenom roku, ne kraćem od 5 dana, dostavi sve ili dio popratnih dokumenata ili dokaza. </a:t>
            </a:r>
          </a:p>
        </p:txBody>
      </p:sp>
    </p:spTree>
    <p:extLst>
      <p:ext uri="{BB962C8B-B14F-4D97-AF65-F5344CB8AC3E}">
        <p14:creationId xmlns:p14="http://schemas.microsoft.com/office/powerpoint/2010/main" val="30116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95536" y="1618772"/>
            <a:ext cx="82997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Oslanjanje na sposobnost drugih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subjekata</a:t>
            </a:r>
          </a:p>
          <a:p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GS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može se u postupku 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j.n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. osloniti na sposobnost drugih subjekata radi dokazivanja ispunjavanja kriterija koji su vezani uz :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obrazovne i stručne kvalifikacije (čl.268. st.1. toč.8. Zakona) ili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relevantno stručno iskustvo,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samo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ako će ti subjekti izvoditi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	radove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ili pružati usluge za koje se ta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sposobnost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traži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Ako se GS oslanja na sposobnost drugog subjekta obvezan je u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ponudi ili zahtjevu za sudjelovanje dostaviti zaseban ESPD za tog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subjekta.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Pravna </a:t>
            </a:r>
            <a:r>
              <a:rPr lang="hr-HR" sz="3600" b="1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osnova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2" y="1139358"/>
            <a:ext cx="798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Zakon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javnoj nabavi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ZJN 2016 (NN 120/16)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Interni  akt – Pravilnik o bagatelnoj nabavi</a:t>
            </a:r>
            <a:endParaRPr lang="hr-HR" sz="28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6146" name="Picture 2" descr="http://www.freelanceparalegalsupport.com/yahoo_site_admin/assets/images/Clip_art_scales_of_justice_legal.143115246_st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25" y="2983478"/>
            <a:ext cx="4080295" cy="28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20315" y="825044"/>
            <a:ext cx="81559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</a:rPr>
              <a:t>Kriteriji za kvalitativni odabir </a:t>
            </a:r>
            <a:r>
              <a:rPr lang="sv-SE" sz="3200" b="1" dirty="0" smtClean="0">
                <a:solidFill>
                  <a:schemeClr val="accent1">
                    <a:lumMod val="75000"/>
                  </a:schemeClr>
                </a:solidFill>
              </a:rPr>
              <a:t>GS-a</a:t>
            </a:r>
            <a:endParaRPr lang="hr-HR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v-SE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Kriteriji 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za kvalitativni odabir GS-a uključuju: </a:t>
            </a: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osnove za isključenje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GS-a: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obvezne i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fakultativne i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kriterije za odabir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GS-a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a)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sposobnost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za obavljanje profesionalne djelatnosti,</a:t>
            </a: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b)ekonomsku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i financijsku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sposobnost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c)tehničku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i stručnu sposobnost.</a:t>
            </a:r>
          </a:p>
        </p:txBody>
      </p:sp>
    </p:spTree>
    <p:extLst>
      <p:ext uri="{BB962C8B-B14F-4D97-AF65-F5344CB8AC3E}">
        <p14:creationId xmlns:p14="http://schemas.microsoft.com/office/powerpoint/2010/main" val="1806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8120865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Sukob interesa (čl. 75.-83.)</a:t>
            </a:r>
          </a:p>
          <a:p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ituacije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kada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predstavnici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naručitelja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koji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uključen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provedbu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postupka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mogu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utjecati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ishod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tog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postupka,imaju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izravno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ili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neizravno,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financijski,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gospodarski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ili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bilo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koji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drugi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osobni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interes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koji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mogao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smatrati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štetnim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njihovu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nepristranost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neovisnost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okviru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postupka,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osobito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vi-VN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	Ako predstavnik naručitelja istodobno obavlja upravljačke poslove u gospodarskom subjektu, ili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- 	Ako je predstavnik naručitelja vlasnik  poslovnog udjela, dionica odnosno drugih prava na temelju kojih sudjeluje u upravljanju odnosno u kapitalu toga gospodarskog subjekta s više od 0,5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%.</a:t>
            </a: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2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245705"/>
            <a:ext cx="8120865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Sukob interesa (II)</a:t>
            </a: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Predstavnik naručitelja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čelnik te član upravnog, upravljačkog i nadzornog tijela naručitelja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član stručnog povjerenstva za javnu nabavu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druga osoba koja je uključena u provedbu ili koja može utjecati na odlučivanje naručitelja u postupku javne nabave, i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osobe iz točaka 1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.,2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. i 3. ovoga stavka kod pružatelja usluga nabave koji djeluju u ime naručitelja</a:t>
            </a: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Gospodarski subjekt je ponuditelj, član zajednice i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podugovaratelj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91" y="1120664"/>
            <a:ext cx="81208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Sukob interesa (III)</a:t>
            </a:r>
          </a:p>
          <a:p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•Sukob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interesa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obuhvaća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situacije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između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čelnika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član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upravnog,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upravljačkog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nadzornog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tijela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naručitelja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njegove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povezane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osobe,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osim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ako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povezana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osoba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poslovne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udjele,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dionice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odnosno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druga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prava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temelju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kojih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sudjeluje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upravljanju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odnosno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kapitalu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GS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više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0,5%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stekla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prije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najmanje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dvije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godine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imenovanja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odnosno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stupanja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dužnost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predstavnika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naručitelja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kojim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povezana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Novi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Zakon 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o javnoj nabavi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474" y="980728"/>
            <a:ext cx="8120865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B39"/>
              </a:buClr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Pravna zaštita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Jedinstveni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rok za žalbu od 10 dana i rok mirovanja od 15 dana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, neovisno o vrsti postupka (nabava male ili velike vrijednosti) </a:t>
            </a: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ropisuje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se fiksni iznos naknade za pokretanje žalbenog postupka za žalbu na dokumentaciju o nabavi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Službena dužnost DKOM za bitne  povrede postupka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Rok za rješavanje žalbe pred DKOM 30 dana 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Ž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alitelja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se oslobađa od plaćanja upravne pristojbe za žalbu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Uvjet uz žalbu je plaćena naknada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4572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Nadležnost VUS za upravne sporove</a:t>
            </a:r>
          </a:p>
          <a:p>
            <a:pPr>
              <a:spcBef>
                <a:spcPts val="600"/>
              </a:spcBef>
              <a:buClr>
                <a:srgbClr val="008B39"/>
              </a:buClr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	- rok za presudu 30 dana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4320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87" y="1905000"/>
            <a:ext cx="2330413" cy="4953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" y="5548228"/>
            <a:ext cx="7746902" cy="1309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801" y="2814078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5400" b="1" dirty="0">
                <a:solidFill>
                  <a:srgbClr val="0070C0"/>
                </a:solidFill>
                <a:cs typeface="Arial"/>
              </a:rPr>
              <a:t>Hvala na </a:t>
            </a:r>
            <a:r>
              <a:rPr lang="ta-IN" sz="5400" b="1" dirty="0" smtClean="0">
                <a:solidFill>
                  <a:srgbClr val="0070C0"/>
                </a:solidFill>
                <a:cs typeface="Arial"/>
              </a:rPr>
              <a:t>pažnji</a:t>
            </a:r>
            <a:r>
              <a:rPr lang="hr-HR" sz="5400" b="1" dirty="0" smtClean="0">
                <a:solidFill>
                  <a:srgbClr val="0070C0"/>
                </a:solidFill>
                <a:cs typeface="Arial"/>
              </a:rPr>
              <a:t>!</a:t>
            </a:r>
            <a:endParaRPr lang="en-US" sz="54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9" name="Oval 4"/>
          <p:cNvSpPr/>
          <p:nvPr/>
        </p:nvSpPr>
        <p:spPr>
          <a:xfrm>
            <a:off x="6542245" y="3501008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02594" y="4001939"/>
            <a:ext cx="1277918" cy="2399683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638194" y="3737408"/>
            <a:ext cx="522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  <a:cs typeface="Arial"/>
              </a:rPr>
              <a:t>obrazovanje.eu@fzoeu.hr</a:t>
            </a:r>
            <a:endParaRPr lang="en-US" sz="2800" b="1" dirty="0">
              <a:solidFill>
                <a:srgbClr val="C00000"/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35334"/>
            <a:ext cx="2609161" cy="676374"/>
          </a:xfrm>
          <a:prstGeom prst="rect">
            <a:avLst/>
          </a:prstGeom>
        </p:spPr>
      </p:pic>
      <p:pic>
        <p:nvPicPr>
          <p:cNvPr id="20" name="Picture 2" descr="https://dozvola.mgipu.hr/DozvolaThemeJavno-theme/images/custom/grb_hrvatsk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1761" y="300884"/>
            <a:ext cx="399444" cy="5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20"/>
          <p:cNvSpPr txBox="1"/>
          <p:nvPr/>
        </p:nvSpPr>
        <p:spPr>
          <a:xfrm>
            <a:off x="7230514" y="337523"/>
            <a:ext cx="187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HRVATSKA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graditeljstva i </a:t>
            </a:r>
          </a:p>
          <a:p>
            <a:pPr algn="ctr"/>
            <a:r>
              <a:rPr lang="hr-HR" sz="9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prostornoga uređenja</a:t>
            </a:r>
            <a:endParaRPr lang="hr-HR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Načela javne nabave</a:t>
            </a: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8054155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racionalnog i efikasnog trošenja javnih sredstava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slobodnog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kretanja roba i usluga te načelo slobode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poslovnog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nastana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 </a:t>
            </a:r>
            <a:endParaRPr lang="hr-HR" sz="2400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jednakog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tretmana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i nediskriminacije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transparentnosti </a:t>
            </a:r>
          </a:p>
          <a:p>
            <a:pPr marL="342900" lvl="0" indent="-342900" algn="just">
              <a:spcBef>
                <a:spcPts val="600"/>
              </a:spcBef>
              <a:spcAft>
                <a:spcPts val="23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uzajamnog priznavanja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načelo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zaštite tržišnog natjecanja </a:t>
            </a:r>
            <a:endParaRPr lang="hr-HR" sz="2400" dirty="0" smtClean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n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ačelo razmjernosti (proporcionalnosti)</a:t>
            </a:r>
            <a:endParaRPr lang="hr-HR" sz="2400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7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10587" y="493389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</a:rPr>
              <a:t>Izračun procijenjene vrijednosti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nabave kod postupaka energetske obnove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316" y="1382346"/>
            <a:ext cx="808413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Kod izračuna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procijenjene vrijednosti nabave zbrajaju se iznosi za robe, radove i usluge za sve aktivnosti kojima se ostvaruje energetska obnova - mjere kojima se postiže energetska obnova, odnosno ostvaruju uštede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energije</a:t>
            </a: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Jedan predmet nabave: ovojnica, grijanje, rasvjeta, korištenje OIE, automatizacija i upravljanje zgradom, daljinsko očitanje, horizontalne mjere…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61588" y="4286976"/>
            <a:ext cx="7610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VAŽNO! </a:t>
            </a:r>
            <a:r>
              <a:rPr lang="hr-HR" sz="2200" dirty="0">
                <a:solidFill>
                  <a:srgbClr val="FF0000"/>
                </a:solidFill>
              </a:rPr>
              <a:t>PREDMET NABAVE SE MOŽE PODIJELITI NA GRUPE I OMOGUĆITI NUĐENJE PO GRUPAMA, ALI SE UVIJEK PRIMJENJUJE POSTUPAK NABAVE </a:t>
            </a:r>
            <a:r>
              <a:rPr lang="hr-HR" sz="2200" dirty="0" smtClean="0">
                <a:solidFill>
                  <a:srgbClr val="FF0000"/>
                </a:solidFill>
              </a:rPr>
              <a:t>KOJI </a:t>
            </a:r>
            <a:r>
              <a:rPr lang="hr-HR" sz="2200" dirty="0">
                <a:solidFill>
                  <a:srgbClr val="FF0000"/>
                </a:solidFill>
              </a:rPr>
              <a:t>JE PROPISAN ZA </a:t>
            </a:r>
            <a:r>
              <a:rPr lang="hr-HR" sz="2200" b="1" dirty="0">
                <a:solidFill>
                  <a:srgbClr val="FF0000"/>
                </a:solidFill>
              </a:rPr>
              <a:t>UKUPNU </a:t>
            </a:r>
            <a:r>
              <a:rPr lang="hr-HR" sz="2200" b="1" dirty="0" smtClean="0">
                <a:solidFill>
                  <a:srgbClr val="FF0000"/>
                </a:solidFill>
              </a:rPr>
              <a:t>PROCIJENJENU </a:t>
            </a:r>
            <a:r>
              <a:rPr lang="hr-HR" sz="2200" b="1" dirty="0">
                <a:solidFill>
                  <a:srgbClr val="FF0000"/>
                </a:solidFill>
              </a:rPr>
              <a:t>VRIJEDNOST PREDMETA NABAVE.</a:t>
            </a:r>
          </a:p>
        </p:txBody>
      </p:sp>
    </p:spTree>
    <p:extLst>
      <p:ext uri="{BB962C8B-B14F-4D97-AF65-F5344CB8AC3E}">
        <p14:creationId xmlns:p14="http://schemas.microsoft.com/office/powerpoint/2010/main" val="34968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Dijeljenje predmeta nabave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09" y="1213491"/>
            <a:ext cx="770950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Dijeljenjem nabave se ne smatra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provođenje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posebnih postupaka nabave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za: </a:t>
            </a: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Energetski pregled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zgrade i izradu energetskog certifikata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Pripremu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projektne dokumentacije -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izradu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glavnog projekta energetske obnove zgrade i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elaborata,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ako 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Stručni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nadzor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građenja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Projektantski nadzor, ako 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Uslugu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koordinatora zaštite na radu, ako 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primjenjivo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Promidžbu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i vidljivost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projekta</a:t>
            </a:r>
          </a:p>
          <a:p>
            <a:pPr marL="342900" lvl="0" indent="-342900" fontAlgn="base"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Upravljanje projektom i administracija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/>
          </a:p>
          <a:p>
            <a:pPr>
              <a:buClr>
                <a:srgbClr val="008B39"/>
              </a:buClr>
            </a:pPr>
            <a:endParaRPr lang="hr-HR" sz="2200" dirty="0"/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Dijeljenje predmeta nabave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09" y="1213491"/>
            <a:ext cx="770950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B39"/>
              </a:buClr>
            </a:pPr>
            <a:endParaRPr lang="hr-HR" sz="2200" dirty="0"/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Članak 204. stavak 2.</a:t>
            </a: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008B39"/>
              </a:buClr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Ako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javni naručitelj u postupku javne nabave velike vrijednosti nije podijelio predmet nabave na grupe, obvezan je u dokumentaciji o nabavi te u izvješću o javnoj nabavi naznačiti glavne razloge za takvu odluku.</a:t>
            </a: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Posredničko tijelo razine 2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616" y="1495790"/>
            <a:ext cx="192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Provjere</a:t>
            </a:r>
            <a:endParaRPr lang="hr-HR" sz="28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19344" y="2381208"/>
            <a:ext cx="144016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Ugovor o dodjeli bespovratnih sredstava</a:t>
            </a:r>
            <a:endParaRPr lang="hr-HR" b="1" dirty="0"/>
          </a:p>
        </p:txBody>
      </p:sp>
      <p:sp>
        <p:nvSpPr>
          <p:cNvPr id="12" name="Pravokutnik 11"/>
          <p:cNvSpPr/>
          <p:nvPr/>
        </p:nvSpPr>
        <p:spPr>
          <a:xfrm>
            <a:off x="1835696" y="2381652"/>
            <a:ext cx="1440160" cy="2232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postupka Javne nabave:</a:t>
            </a:r>
          </a:p>
          <a:p>
            <a:pPr algn="ctr"/>
            <a:r>
              <a:rPr lang="hr-HR" b="1" dirty="0" smtClean="0"/>
              <a:t>- ex ante</a:t>
            </a:r>
          </a:p>
          <a:p>
            <a:pPr algn="ctr"/>
            <a:r>
              <a:rPr lang="hr-HR" b="1" dirty="0" smtClean="0"/>
              <a:t>- ex post </a:t>
            </a:r>
            <a:endParaRPr lang="hr-HR" b="1" dirty="0"/>
          </a:p>
        </p:txBody>
      </p:sp>
      <p:sp>
        <p:nvSpPr>
          <p:cNvPr id="13" name="Pravokutnik 12"/>
          <p:cNvSpPr/>
          <p:nvPr/>
        </p:nvSpPr>
        <p:spPr>
          <a:xfrm>
            <a:off x="3659054" y="2381652"/>
            <a:ext cx="1489010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svakog Zahtjeva za nadoknadom sredstava</a:t>
            </a:r>
            <a:endParaRPr lang="hr-HR" b="1" dirty="0"/>
          </a:p>
        </p:txBody>
      </p:sp>
      <p:sp>
        <p:nvSpPr>
          <p:cNvPr id="14" name="Pravokutnik 13"/>
          <p:cNvSpPr/>
          <p:nvPr/>
        </p:nvSpPr>
        <p:spPr>
          <a:xfrm>
            <a:off x="5588920" y="2381208"/>
            <a:ext cx="1503360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napretka projekta (provjera na licu mjesta)</a:t>
            </a:r>
            <a:endParaRPr lang="hr-HR" b="1" dirty="0"/>
          </a:p>
        </p:txBody>
      </p:sp>
      <p:sp>
        <p:nvSpPr>
          <p:cNvPr id="15" name="Pravokutnik 14"/>
          <p:cNvSpPr/>
          <p:nvPr/>
        </p:nvSpPr>
        <p:spPr>
          <a:xfrm>
            <a:off x="7545274" y="2381652"/>
            <a:ext cx="1509106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Provjera nakon dovršetka projekta</a:t>
            </a:r>
            <a:endParaRPr lang="hr-HR" b="1" dirty="0"/>
          </a:p>
        </p:txBody>
      </p:sp>
      <p:sp>
        <p:nvSpPr>
          <p:cNvPr id="16" name="Strelica udesno 15"/>
          <p:cNvSpPr/>
          <p:nvPr/>
        </p:nvSpPr>
        <p:spPr>
          <a:xfrm>
            <a:off x="1475656" y="321297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>
            <a:off x="3275856" y="321297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desno 17"/>
          <p:cNvSpPr/>
          <p:nvPr/>
        </p:nvSpPr>
        <p:spPr>
          <a:xfrm>
            <a:off x="5142957" y="3212976"/>
            <a:ext cx="5091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desno 18"/>
          <p:cNvSpPr/>
          <p:nvPr/>
        </p:nvSpPr>
        <p:spPr>
          <a:xfrm>
            <a:off x="7092280" y="3212976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https://www.municipalidadchepica.cl/web2.0/images/sampledata/Contr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0" y="260581"/>
            <a:ext cx="2121071" cy="21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750414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12" y="4437112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cs typeface="Arial"/>
              </a:rPr>
              <a:t>Kontrola nabave – </a:t>
            </a:r>
            <a:r>
              <a:rPr lang="hr-HR" sz="3600" b="1" i="1" dirty="0">
                <a:solidFill>
                  <a:schemeClr val="tx2">
                    <a:lumMod val="75000"/>
                  </a:schemeClr>
                </a:solidFill>
                <a:cs typeface="Arial"/>
              </a:rPr>
              <a:t>ex post </a:t>
            </a: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550293" y="1139358"/>
            <a:ext cx="72383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Svrha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: je li provedeni postupak u skladu sa Zakonom o javnoj nabavi, internim aktima, EU direktivama- pravilima Europske komisije, ugovorom o dodjeli bespovratnih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sredstava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nije bilo umjetne podjele nabava;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da su </a:t>
            </a:r>
            <a:r>
              <a:rPr lang="hr-HR" sz="2400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kriteriji odabira i kriteriji dodjele ugovora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 skladu s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temeljnim načelima Ugovora o osnivanju Europske zajednice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(transparentnost, zabrana diskriminacije, jednako postupanje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); da su objavljeni u dokumentaciji o nabavi,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ispravno primijenjeni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oznaka da se projekt financira sredstvima EU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da postoji dokumentacija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 odlukama koje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su donijeli ovlašteni  predstavnici naručitelja (revizijski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trag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8B39"/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" name="Picture 2" descr="http://blogs.mtu.edu/improvement/files/2015/11/documen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26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98" y="3617168"/>
            <a:ext cx="1469953" cy="31075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06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0316" y="178713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Zaprimanje ponuda i javno otvaranje</a:t>
            </a:r>
            <a:endParaRPr lang="hr-HR" sz="36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92" y="1139358"/>
            <a:ext cx="8342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Izdavanje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potvrda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Omotnice (čuvanje, upisivanje podataka na omotnice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Nazočnost osoba (aktivno sudjelovanje – samo ovlašteni predstavnici javnog naručitelja i ponuditelja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Najmanje dva ovlaštena predstavnika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naručitelja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Vrijeme i mjesto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otvaranja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Redoslijed otvaranja (izmjena ponude, osnovna ponuda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Podaci koji se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čitaju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Propisan sadržaj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zapisnika </a:t>
            </a:r>
            <a:endParaRPr lang="hr-HR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008B39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Uručivanje zapisnika</a:t>
            </a:r>
          </a:p>
        </p:txBody>
      </p:sp>
      <p:pic>
        <p:nvPicPr>
          <p:cNvPr id="12290" name="Picture 2" descr="https://waystobuildyourbusiness.com/wp-content/uploads/2014/11/Avoid-These-Direct-Mail-Marketing-Tr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791"/>
            <a:ext cx="3422869" cy="22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logo_horizontaln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6" y="6177508"/>
            <a:ext cx="2057399" cy="533340"/>
          </a:xfrm>
          <a:prstGeom prst="rect">
            <a:avLst/>
          </a:prstGeom>
        </p:spPr>
      </p:pic>
      <p:pic>
        <p:nvPicPr>
          <p:cNvPr id="10" name="Picture 6" descr="Slikovni rezult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157" y="5139299"/>
            <a:ext cx="1358233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ZGRADE FZOEU" id="{8A89E7C5-83C4-4136-9D26-20B28E2A9349}" vid="{28580945-32CE-4434-823F-973C6BCF26A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ZGRADE FZOEU</Template>
  <TotalTime>1675</TotalTime>
  <Words>1630</Words>
  <Application>Microsoft Office PowerPoint</Application>
  <PresentationFormat>Prikaz na zaslonu (4:3)</PresentationFormat>
  <Paragraphs>218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Fond za zastitu okolisa i energetsku ucinkovitost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Anamarija Brstilo</dc:creator>
  <cp:lastModifiedBy>Ivan Žilić</cp:lastModifiedBy>
  <cp:revision>166</cp:revision>
  <cp:lastPrinted>2017-01-24T14:36:36Z</cp:lastPrinted>
  <dcterms:created xsi:type="dcterms:W3CDTF">2016-10-20T10:31:23Z</dcterms:created>
  <dcterms:modified xsi:type="dcterms:W3CDTF">2017-01-25T09:28:43Z</dcterms:modified>
</cp:coreProperties>
</file>